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Average" panose="020B0604020202020204" charset="0"/>
      <p:regular r:id="rId6"/>
    </p:embeddedFont>
    <p:embeddedFont>
      <p:font typeface="Oswald" panose="020B0604020202020204" charset="0"/>
      <p:regular r:id="rId7"/>
      <p:bold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7F874-DF1D-A5A2-4658-714F27747226}" v="8" dt="2021-06-20T20:48:38.1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4" y="2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sdac.us/nativelan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statehumanities.org/news/interview-with-endawnis-spears-on-land-acknowledgment-native-communities-and-the-role-of-the-humanities-today/"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ndianlaw.org/content/treaty-rights-and-un-declaration-rights-indigenous-people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history.com/news/native-american-broken-treaties" TargetMode="External"/><Relationship Id="rId4" Type="http://schemas.openxmlformats.org/officeDocument/2006/relationships/hyperlink" Target="https://www.vox.com/first-person/2019/9/23/20872713/native-american-indian-treati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b8fcd965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b8fcd965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This statement was written by the UI Native American Council</a:t>
            </a:r>
            <a:endParaRP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b8fcd96598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b8fcd96598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r>
              <a:rPr lang="en" sz="1200">
                <a:uFill>
                  <a:noFill/>
                </a:uFill>
                <a:hlinkClick r:id="rId3"/>
              </a:rPr>
              <a:t>Land acknowledgement statements</a:t>
            </a:r>
            <a:r>
              <a:rPr lang="en" sz="1200">
                <a:highlight>
                  <a:srgbClr val="FFFFFF"/>
                </a:highlight>
              </a:rPr>
              <a:t> are countermeasures to erasure – they publicly recognize the presence of Native people prior to European arrival and their continued relationships and claims to a territory. A statement that disrupts life as usual can serve an important role in our civic and cultural life. Non-Native people live in the United States at the expense of Indigenous communities. This violent truth is conveniently left out of the spaces where we can engage with our national history, but is certainly not welcome in any other place where people live their daily lives- going to the store, living in their homes, attending school, going to places of worship. How would it transform our society if we lived with the knowledge that everywhere we go in the United States is Indigenous land? A land acknowledgement statement can provide that necessary moment of reframing.” </a:t>
            </a:r>
            <a:r>
              <a:rPr lang="en" sz="1200" u="sng">
                <a:solidFill>
                  <a:schemeClr val="hlink"/>
                </a:solidFill>
                <a:highlight>
                  <a:srgbClr val="FFFFFF"/>
                </a:highlight>
                <a:hlinkClick r:id="rId4"/>
              </a:rPr>
              <a:t>http://www.statehumanities.org/news/interview-with-endawnis-spears-on-land-acknowledgment-native-communities-and-the-role-of-the-humanities-today/</a:t>
            </a:r>
            <a:endParaRPr sz="1200">
              <a:highlight>
                <a:srgbClr val="FFFFFF"/>
              </a:highlight>
            </a:endParaRPr>
          </a:p>
          <a:p>
            <a:pPr marL="0" lvl="0" indent="0" algn="l" rtl="0">
              <a:spcBef>
                <a:spcPts val="0"/>
              </a:spcBef>
              <a:spcAft>
                <a:spcPts val="0"/>
              </a:spcAft>
              <a:buNone/>
            </a:pPr>
            <a:endParaRPr sz="1200">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be820824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be820824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This is optional to present as it may require a bit of research on part of the presenter to think about how to introduce this to students, highlighting both what a treaty is (an agreement between two nations or sovereigns; serving as moral and legal guides of interaction), and the history of these treaties, including violations of Native Nations’ treaty rights and encroachment of their </a:t>
            </a:r>
            <a:r>
              <a:rPr lang="en" sz="1200">
                <a:highlight>
                  <a:srgbClr val="FFFFFF"/>
                </a:highlight>
              </a:rPr>
              <a:t>treaty-guaranteed lands (</a:t>
            </a:r>
            <a:r>
              <a:rPr lang="en" sz="1200" u="sng">
                <a:solidFill>
                  <a:schemeClr val="hlink"/>
                </a:solidFill>
                <a:highlight>
                  <a:srgbClr val="FFFFFF"/>
                </a:highlight>
                <a:hlinkClick r:id="rId3"/>
              </a:rPr>
              <a:t>https://indianlaw.org/content/treaty-rights-and-un-declaration-rights-indigenous-peoples</a:t>
            </a:r>
            <a:r>
              <a:rPr lang="en"/>
              <a:t>, </a:t>
            </a:r>
            <a:r>
              <a:rPr lang="en" sz="1200" u="sng">
                <a:solidFill>
                  <a:schemeClr val="hlink"/>
                </a:solidFill>
                <a:highlight>
                  <a:srgbClr val="FFFFFF"/>
                </a:highlight>
                <a:hlinkClick r:id="rId4"/>
              </a:rPr>
              <a:t>https://www.vox.com/first-person/2019/9/23/20872713/native-american-indian-treaties</a:t>
            </a:r>
            <a:r>
              <a:rPr lang="en"/>
              <a:t>, </a:t>
            </a:r>
            <a:r>
              <a:rPr lang="en" sz="1200" u="sng">
                <a:solidFill>
                  <a:schemeClr val="hlink"/>
                </a:solidFill>
                <a:highlight>
                  <a:srgbClr val="FFFFFF"/>
                </a:highlight>
                <a:hlinkClick r:id="rId5"/>
              </a:rPr>
              <a:t>https://www.history.com/news/native-american-broken-treaties</a:t>
            </a:r>
            <a:r>
              <a:rPr lang="en" sz="1200">
                <a:highlight>
                  <a:srgbClr val="FFFFFF"/>
                </a:highlight>
              </a:rPr>
              <a:t>)</a:t>
            </a:r>
            <a:endParaRPr sz="1200">
              <a:highlight>
                <a:srgbClr val="FFFFFF"/>
              </a:highlight>
            </a:endParaRPr>
          </a:p>
          <a:p>
            <a:pPr marL="0" lvl="0" indent="0" algn="l" rtl="0">
              <a:spcBef>
                <a:spcPts val="0"/>
              </a:spcBef>
              <a:spcAft>
                <a:spcPts val="0"/>
              </a:spcAft>
              <a:buNone/>
            </a:pPr>
            <a:endParaRPr sz="1200">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tiveamericancouncil.org.uiowa.edu/acknowledgement-land-and-sovereignty"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usdac.us/nativeland" TargetMode="External"/><Relationship Id="rId3" Type="http://schemas.openxmlformats.org/officeDocument/2006/relationships/hyperlink" Target="https://nativeamericancouncil.org.uiowa.edu/acknowledgement-land-and-sovereignty" TargetMode="External"/><Relationship Id="rId7" Type="http://schemas.openxmlformats.org/officeDocument/2006/relationships/hyperlink" Target="https://native-land.ca/"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teenvogue.com/story/indigenous-land-acknowledgement-explained" TargetMode="External"/><Relationship Id="rId5" Type="http://schemas.openxmlformats.org/officeDocument/2006/relationships/hyperlink" Target="https://indianlaw.org/content/treaty-rights-and-un-declaration-rights-indigenous-peoples" TargetMode="External"/><Relationship Id="rId4" Type="http://schemas.openxmlformats.org/officeDocument/2006/relationships/hyperlink" Target="https://blog.fedbar.org/category/indian-law/"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311700" y="262325"/>
            <a:ext cx="8520600" cy="572700"/>
          </a:xfrm>
          <a:prstGeom prst="rect">
            <a:avLst/>
          </a:prstGeom>
        </p:spPr>
        <p:txBody>
          <a:bodyPr spcFirstLastPara="1" wrap="square" lIns="91425" tIns="91425" rIns="91425" bIns="91425" anchor="t" anchorCtr="0">
            <a:noAutofit/>
          </a:bodyPr>
          <a:lstStyle/>
          <a:p>
            <a:pPr marL="0" lvl="0" indent="0" algn="ctr" rtl="0">
              <a:lnSpc>
                <a:spcPct val="125000"/>
              </a:lnSpc>
              <a:spcBef>
                <a:spcPts val="0"/>
              </a:spcBef>
              <a:spcAft>
                <a:spcPts val="0"/>
              </a:spcAft>
              <a:buSzPts val="990"/>
              <a:buNone/>
            </a:pPr>
            <a:r>
              <a:rPr lang="en" sz="2850" u="sng" dirty="0">
                <a:solidFill>
                  <a:schemeClr val="hlink"/>
                </a:solidFill>
                <a:hlinkClick r:id="rId3">
                  <a:extLst>
                    <a:ext uri="{A12FA001-AC4F-418D-AE19-62706E023703}">
                      <ahyp:hlinkClr xmlns:ahyp="http://schemas.microsoft.com/office/drawing/2018/hyperlinkcolor" xmlns="" val="tx"/>
                    </a:ext>
                  </a:extLst>
                </a:hlinkClick>
              </a:rPr>
              <a:t>University of Iowa Acknowledgment of Land and Sovereignty</a:t>
            </a:r>
            <a:endParaRPr sz="2850" dirty="0">
              <a:solidFill>
                <a:schemeClr val="hlink"/>
              </a:solidFill>
            </a:endParaRPr>
          </a:p>
          <a:p>
            <a:pPr marL="0" lvl="0" indent="0" algn="l" rtl="0">
              <a:spcBef>
                <a:spcPts val="200"/>
              </a:spcBef>
              <a:spcAft>
                <a:spcPts val="0"/>
              </a:spcAft>
              <a:buSzPts val="990"/>
              <a:buNone/>
            </a:pPr>
            <a:endParaRPr sz="3500">
              <a:solidFill>
                <a:srgbClr val="FFFFFF"/>
              </a:solidFill>
            </a:endParaRPr>
          </a:p>
        </p:txBody>
      </p:sp>
      <p:sp>
        <p:nvSpPr>
          <p:cNvPr id="60" name="Google Shape;60;p13"/>
          <p:cNvSpPr txBox="1">
            <a:spLocks noGrp="1"/>
          </p:cNvSpPr>
          <p:nvPr>
            <p:ph type="body" idx="1"/>
          </p:nvPr>
        </p:nvSpPr>
        <p:spPr>
          <a:xfrm>
            <a:off x="387900" y="904450"/>
            <a:ext cx="8372400" cy="3907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200"/>
              </a:spcAft>
              <a:buNone/>
            </a:pPr>
            <a:r>
              <a:rPr lang="en" sz="1500">
                <a:solidFill>
                  <a:srgbClr val="FFFFFF"/>
                </a:solidFill>
              </a:rPr>
              <a:t>The University of Iowa is located on the homelands of the Ojibwe/Anishinaabe (Chippewa), Báxoǰe (Iowa), Kiikaapoi (Kickapoo), Omāēqnomenēwak (Menominee), Myaamiaki (Miami), Nutachi (Missouri), Umoⁿhoⁿ (Omaha), Wahzhazhe (Osage), Jiwere (Otoe), Odawaa (Ottawa), Póⁿka (Ponca), Bodéwadmi/Neshnabé (Potawatomi), Meskwaki/Nemahahaki/Sakiwaki (Sac and Fox), Dakota/Lakota/Nakoda (Sioux), Sahnish/Nuxbaaga/Nuweta (Three Affiliated Tribes) and Ho-Chunk (Winnebago) Nations. The following tribal nations, Umoⁿhoⁿ (Omaha Tribe of Nebraska and Iowa), Póⁿka (Ponca Tribe of Nebraska), Meskwaki (Sac and Fox of the Mississippi in Iowa), and Ho-Chunk (Winnebago Tribe of Nebraska) Nations continue to thrive in the State of Iowa and we continue to acknowledge them. As an academic institution, it is our responsibility to acknowledge the sovereignty and the traditional territories of these tribal nations, and the treaties that were used to remove these tribal nations, and the histories of dispossession that have allowed for the growth of this institution since 1847. Consistent with the University's commitment to Diversity, Equity and Inclusion, understanding the historical and current experiences of Native peoples will help inform the work we do; collectively as a university to engage in building relationships through academic scholarship, collaborative partnerships, community service, enrollment and retention efforts acknowledging our past, our present and future Native Nations.</a:t>
            </a:r>
            <a:endParaRPr sz="15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2354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150" dirty="0">
                <a:solidFill>
                  <a:srgbClr val="FFFFFF"/>
                </a:solidFill>
              </a:rPr>
              <a:t>Acknowledgment of Land and Sovereignty</a:t>
            </a:r>
            <a:endParaRPr sz="3150" dirty="0">
              <a:solidFill>
                <a:srgbClr val="FFFFFF"/>
              </a:solidFill>
            </a:endParaRPr>
          </a:p>
          <a:p>
            <a:pPr marL="0" lvl="0" indent="0" algn="l" rtl="0">
              <a:spcBef>
                <a:spcPts val="0"/>
              </a:spcBef>
              <a:spcAft>
                <a:spcPts val="0"/>
              </a:spcAft>
              <a:buNone/>
            </a:pPr>
            <a:endParaRPr/>
          </a:p>
        </p:txBody>
      </p:sp>
      <p:sp>
        <p:nvSpPr>
          <p:cNvPr id="66" name="Google Shape;66;p14"/>
          <p:cNvSpPr txBox="1">
            <a:spLocks noGrp="1"/>
          </p:cNvSpPr>
          <p:nvPr>
            <p:ph type="body" idx="1"/>
          </p:nvPr>
        </p:nvSpPr>
        <p:spPr>
          <a:xfrm>
            <a:off x="240850" y="922200"/>
            <a:ext cx="9082200" cy="3945900"/>
          </a:xfrm>
          <a:prstGeom prst="rect">
            <a:avLst/>
          </a:prstGeom>
        </p:spPr>
        <p:txBody>
          <a:bodyPr spcFirstLastPara="1" wrap="square" lIns="91425" tIns="91425" rIns="91425" bIns="91425" anchor="t" anchorCtr="0">
            <a:noAutofit/>
          </a:bodyPr>
          <a:lstStyle/>
          <a:p>
            <a:pPr indent="-317500">
              <a:buClr>
                <a:srgbClr val="FFFFFF"/>
              </a:buClr>
              <a:buSzPts val="1400"/>
            </a:pPr>
            <a:r>
              <a:rPr lang="en" sz="1400" b="1" i="1" dirty="0">
                <a:solidFill>
                  <a:srgbClr val="FFFFFF"/>
                </a:solidFill>
              </a:rPr>
              <a:t>What is a land acknowledgement: </a:t>
            </a:r>
            <a:endParaRPr sz="1400" b="1" i="1">
              <a:solidFill>
                <a:srgbClr val="FFFFFF"/>
              </a:solidFill>
            </a:endParaRPr>
          </a:p>
          <a:p>
            <a:pPr marR="1417955" lvl="1">
              <a:buClr>
                <a:srgbClr val="FFFFFF"/>
              </a:buClr>
            </a:pPr>
            <a:r>
              <a:rPr lang="en" dirty="0">
                <a:solidFill>
                  <a:srgbClr val="FFFFFF"/>
                </a:solidFill>
              </a:rPr>
              <a:t>A statement that formally recognizes and respects Indigenous Peoples as traditional stewards of this land </a:t>
            </a:r>
            <a:endParaRPr>
              <a:solidFill>
                <a:srgbClr val="FFFFFF"/>
              </a:solidFill>
            </a:endParaRPr>
          </a:p>
          <a:p>
            <a:pPr marL="457200" lvl="0" indent="-317500" algn="l" rtl="0">
              <a:spcBef>
                <a:spcPts val="0"/>
              </a:spcBef>
              <a:spcAft>
                <a:spcPts val="0"/>
              </a:spcAft>
              <a:buClr>
                <a:srgbClr val="FFFFFF"/>
              </a:buClr>
              <a:buSzPts val="1400"/>
              <a:buChar char="●"/>
            </a:pPr>
            <a:r>
              <a:rPr lang="en" sz="1400" b="1" i="1" dirty="0">
                <a:solidFill>
                  <a:srgbClr val="FFFFFF"/>
                </a:solidFill>
              </a:rPr>
              <a:t>Why do we recognize land? To:</a:t>
            </a:r>
            <a:endParaRPr sz="1400" b="1" i="1" dirty="0">
              <a:solidFill>
                <a:srgbClr val="FFFFFF"/>
              </a:solidFill>
            </a:endParaRPr>
          </a:p>
          <a:p>
            <a:pPr marL="914400" lvl="1" indent="-317500" algn="l" rtl="0">
              <a:spcBef>
                <a:spcPts val="0"/>
              </a:spcBef>
              <a:spcAft>
                <a:spcPts val="0"/>
              </a:spcAft>
              <a:buClr>
                <a:srgbClr val="FFFFFF"/>
              </a:buClr>
              <a:buSzPts val="1400"/>
              <a:buChar char="○"/>
            </a:pPr>
            <a:r>
              <a:rPr lang="en" dirty="0">
                <a:solidFill>
                  <a:srgbClr val="FFFFFF"/>
                </a:solidFill>
              </a:rPr>
              <a:t>Express gratitude to those whose land we reside on</a:t>
            </a:r>
            <a:endParaRPr dirty="0">
              <a:solidFill>
                <a:srgbClr val="FFFFFF"/>
              </a:solidFill>
            </a:endParaRPr>
          </a:p>
          <a:p>
            <a:pPr marL="914400" lvl="1" indent="-317500" algn="l" rtl="0">
              <a:spcBef>
                <a:spcPts val="0"/>
              </a:spcBef>
              <a:spcAft>
                <a:spcPts val="0"/>
              </a:spcAft>
              <a:buClr>
                <a:srgbClr val="FFFFFF"/>
              </a:buClr>
              <a:buSzPts val="1400"/>
              <a:buChar char="○"/>
            </a:pPr>
            <a:r>
              <a:rPr lang="en" dirty="0">
                <a:solidFill>
                  <a:srgbClr val="FFFFFF"/>
                </a:solidFill>
              </a:rPr>
              <a:t>Honor </a:t>
            </a:r>
            <a:r>
              <a:rPr lang="en" dirty="0" err="1">
                <a:solidFill>
                  <a:srgbClr val="FFFFFF"/>
                </a:solidFill>
              </a:rPr>
              <a:t>Indigeneous</a:t>
            </a:r>
            <a:r>
              <a:rPr lang="en" dirty="0">
                <a:solidFill>
                  <a:srgbClr val="FFFFFF"/>
                </a:solidFill>
              </a:rPr>
              <a:t> people</a:t>
            </a:r>
            <a:endParaRPr dirty="0">
              <a:solidFill>
                <a:srgbClr val="FFFFFF"/>
              </a:solidFill>
            </a:endParaRPr>
          </a:p>
          <a:p>
            <a:pPr lvl="1">
              <a:buClr>
                <a:srgbClr val="FFFFFF"/>
              </a:buClr>
            </a:pPr>
            <a:r>
              <a:rPr lang="en" dirty="0">
                <a:solidFill>
                  <a:srgbClr val="FFFFFF"/>
                </a:solidFill>
              </a:rPr>
              <a:t>Contend with the history and ongoing effects of colonialism </a:t>
            </a:r>
            <a:endParaRPr>
              <a:solidFill>
                <a:srgbClr val="FFFFFF"/>
              </a:solidFill>
            </a:endParaRPr>
          </a:p>
          <a:p>
            <a:pPr marL="0" indent="0">
              <a:spcBef>
                <a:spcPts val="1200"/>
              </a:spcBef>
              <a:buNone/>
            </a:pPr>
            <a:r>
              <a:rPr lang="en" sz="1400" b="1" i="1" dirty="0">
                <a:solidFill>
                  <a:srgbClr val="FFFFFF"/>
                </a:solidFill>
              </a:rPr>
              <a:t>All information from </a:t>
            </a:r>
            <a:r>
              <a:rPr lang="en" sz="1400" b="1" i="1" dirty="0" err="1">
                <a:solidFill>
                  <a:srgbClr val="FFFFFF"/>
                </a:solidFill>
              </a:rPr>
              <a:t>UIowa</a:t>
            </a:r>
            <a:r>
              <a:rPr lang="en" sz="1400" b="1" i="1" dirty="0">
                <a:solidFill>
                  <a:srgbClr val="FFFFFF"/>
                </a:solidFill>
              </a:rPr>
              <a:t> Native American Council: </a:t>
            </a:r>
            <a:r>
              <a:rPr lang="en" sz="1400" b="1" u="sng" dirty="0">
                <a:solidFill>
                  <a:schemeClr val="accent5"/>
                </a:solidFill>
                <a:hlinkClick r:id="rId3">
                  <a:extLst>
                    <a:ext uri="{A12FA001-AC4F-418D-AE19-62706E023703}">
                      <ahyp:hlinkClr xmlns:ahyp="http://schemas.microsoft.com/office/drawing/2018/hyperlinkcolor" xmlns="" val="tx"/>
                    </a:ext>
                  </a:extLst>
                </a:hlinkClick>
              </a:rPr>
              <a:t>Native American Council acknowledgment</a:t>
            </a:r>
            <a:r>
              <a:rPr lang="en" sz="1400" b="1" dirty="0">
                <a:solidFill>
                  <a:schemeClr val="dk1"/>
                </a:solidFill>
              </a:rPr>
              <a:t> </a:t>
            </a:r>
            <a:endParaRPr sz="1400" b="1" dirty="0">
              <a:solidFill>
                <a:schemeClr val="dk1"/>
              </a:solidFill>
            </a:endParaRPr>
          </a:p>
          <a:p>
            <a:pPr marL="0" indent="0">
              <a:buNone/>
            </a:pPr>
            <a:r>
              <a:rPr lang="en" sz="1400" dirty="0">
                <a:solidFill>
                  <a:srgbClr val="FFFFFF"/>
                </a:solidFill>
              </a:rPr>
              <a:t>For more information: </a:t>
            </a:r>
            <a:endParaRPr sz="1400">
              <a:solidFill>
                <a:srgbClr val="FFFFFF"/>
              </a:solidFill>
            </a:endParaRPr>
          </a:p>
          <a:p>
            <a:pPr marL="457200" lvl="0" indent="-317500" algn="l" rtl="0">
              <a:spcBef>
                <a:spcPts val="0"/>
              </a:spcBef>
              <a:spcAft>
                <a:spcPts val="0"/>
              </a:spcAft>
              <a:buClr>
                <a:srgbClr val="FFFFFF"/>
              </a:buClr>
              <a:buSzPts val="1400"/>
              <a:buChar char="●"/>
            </a:pPr>
            <a:r>
              <a:rPr lang="en" sz="1400" u="sng" dirty="0">
                <a:solidFill>
                  <a:schemeClr val="hlink"/>
                </a:solidFill>
                <a:hlinkClick r:id="rId4">
                  <a:extLst>
                    <a:ext uri="{A12FA001-AC4F-418D-AE19-62706E023703}">
                      <ahyp:hlinkClr xmlns:ahyp="http://schemas.microsoft.com/office/drawing/2018/hyperlinkcolor" xmlns="" val="tx"/>
                    </a:ext>
                  </a:extLst>
                </a:hlinkClick>
              </a:rPr>
              <a:t>Tribal Sovereignty</a:t>
            </a:r>
            <a:endParaRPr sz="1400" dirty="0">
              <a:solidFill>
                <a:schemeClr val="hlink"/>
              </a:solidFill>
            </a:endParaRPr>
          </a:p>
          <a:p>
            <a:pPr indent="-317500">
              <a:buClr>
                <a:srgbClr val="FFFFFF"/>
              </a:buClr>
              <a:buSzPts val="1400"/>
            </a:pPr>
            <a:r>
              <a:rPr lang="en" sz="1400" u="sng" dirty="0">
                <a:solidFill>
                  <a:schemeClr val="hlink"/>
                </a:solidFill>
                <a:hlinkClick r:id="rId5">
                  <a:extLst>
                    <a:ext uri="{A12FA001-AC4F-418D-AE19-62706E023703}">
                      <ahyp:hlinkClr xmlns:ahyp="http://schemas.microsoft.com/office/drawing/2018/hyperlinkcolor" xmlns="" val="tx"/>
                    </a:ext>
                  </a:extLst>
                </a:hlinkClick>
              </a:rPr>
              <a:t>Indian Treaties</a:t>
            </a:r>
            <a:r>
              <a:rPr lang="en" sz="1400" dirty="0">
                <a:solidFill>
                  <a:srgbClr val="FFFFFF"/>
                </a:solidFill>
              </a:rPr>
              <a:t> </a:t>
            </a:r>
            <a:endParaRPr sz="1400">
              <a:solidFill>
                <a:srgbClr val="FFFFFF"/>
              </a:solidFill>
            </a:endParaRPr>
          </a:p>
          <a:p>
            <a:pPr marL="457200" lvl="0" indent="-317500" algn="l" rtl="0">
              <a:spcBef>
                <a:spcPts val="0"/>
              </a:spcBef>
              <a:spcAft>
                <a:spcPts val="0"/>
              </a:spcAft>
              <a:buClr>
                <a:srgbClr val="FFFFFF"/>
              </a:buClr>
              <a:buSzPts val="1400"/>
              <a:buChar char="●"/>
            </a:pPr>
            <a:r>
              <a:rPr lang="en" sz="1400" u="sng" dirty="0">
                <a:solidFill>
                  <a:schemeClr val="hlink"/>
                </a:solidFill>
                <a:hlinkClick r:id="rId6">
                  <a:extLst>
                    <a:ext uri="{A12FA001-AC4F-418D-AE19-62706E023703}">
                      <ahyp:hlinkClr xmlns:ahyp="http://schemas.microsoft.com/office/drawing/2018/hyperlinkcolor" xmlns="" val="tx"/>
                    </a:ext>
                  </a:extLst>
                </a:hlinkClick>
              </a:rPr>
              <a:t>Indigenous Land Acknowledgments, Explained</a:t>
            </a:r>
            <a:endParaRPr sz="1400" dirty="0">
              <a:solidFill>
                <a:schemeClr val="hlink"/>
              </a:solidFill>
            </a:endParaRPr>
          </a:p>
          <a:p>
            <a:pPr indent="-317500">
              <a:buClr>
                <a:srgbClr val="FFFFFF"/>
              </a:buClr>
              <a:buSzPts val="1400"/>
            </a:pPr>
            <a:r>
              <a:rPr lang="en" sz="1400" u="sng" dirty="0">
                <a:solidFill>
                  <a:schemeClr val="hlink"/>
                </a:solidFill>
                <a:hlinkClick r:id="rId7">
                  <a:extLst>
                    <a:ext uri="{A12FA001-AC4F-418D-AE19-62706E023703}">
                      <ahyp:hlinkClr xmlns:ahyp="http://schemas.microsoft.com/office/drawing/2018/hyperlinkcolor" xmlns="" val="tx"/>
                    </a:ext>
                  </a:extLst>
                </a:hlinkClick>
              </a:rPr>
              <a:t>Native Land Interactive Map </a:t>
            </a:r>
            <a:endParaRPr sz="1400">
              <a:solidFill>
                <a:srgbClr val="FFFFFF"/>
              </a:solidFill>
            </a:endParaRPr>
          </a:p>
          <a:p>
            <a:pPr marL="457200" lvl="0" indent="-317500" algn="l" rtl="0">
              <a:spcBef>
                <a:spcPts val="0"/>
              </a:spcBef>
              <a:spcAft>
                <a:spcPts val="0"/>
              </a:spcAft>
              <a:buClr>
                <a:srgbClr val="FFFFFF"/>
              </a:buClr>
              <a:buSzPts val="1400"/>
              <a:buChar char="●"/>
            </a:pPr>
            <a:r>
              <a:rPr lang="en" sz="1400" u="sng" dirty="0">
                <a:solidFill>
                  <a:schemeClr val="hlink"/>
                </a:solidFill>
                <a:hlinkClick r:id="rId8">
                  <a:extLst>
                    <a:ext uri="{A12FA001-AC4F-418D-AE19-62706E023703}">
                      <ahyp:hlinkClr xmlns:ahyp="http://schemas.microsoft.com/office/drawing/2018/hyperlinkcolor" xmlns="" val="tx"/>
                    </a:ext>
                  </a:extLst>
                </a:hlinkClick>
              </a:rPr>
              <a:t>U.S. Department of Arts and Culture: A Guide and Call to Acknowledgment</a:t>
            </a:r>
            <a:endParaRPr sz="1400" dirty="0">
              <a:solidFill>
                <a:schemeClr val="hlink"/>
              </a:solidFill>
            </a:endParaRPr>
          </a:p>
          <a:p>
            <a:pPr marL="914400" lvl="0" indent="0" algn="l" rtl="0">
              <a:spcBef>
                <a:spcPts val="0"/>
              </a:spcBef>
              <a:spcAft>
                <a:spcPts val="0"/>
              </a:spcAft>
              <a:buNone/>
            </a:pPr>
            <a:endParaRPr sz="1250">
              <a:solidFill>
                <a:srgbClr val="FFFFFF"/>
              </a:solidFill>
            </a:endParaRPr>
          </a:p>
          <a:p>
            <a:pPr marL="0" lvl="0" indent="0" algn="l" rtl="0">
              <a:spcBef>
                <a:spcPts val="1200"/>
              </a:spcBef>
              <a:spcAft>
                <a:spcPts val="1200"/>
              </a:spcAft>
              <a:buNone/>
            </a:pPr>
            <a:endParaRPr sz="125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Treaties used to remove Indigeneous Peoples from Iowa</a:t>
            </a:r>
            <a:endParaRPr sz="2800"/>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of St. Louis, November 03, 1804</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the Sauk and Fox and Ioway Indians, August 04, 1824</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of Prairie du Chien, August 19, 1825</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of Black Hawk Purchase, September 21, 1832</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the Sacs and Foxes, September 27, 1836</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the Winnebago, November 01, 1837</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the Sauk and Fox, October 11, 1842</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Potawatomi Nation, June 05 and 17, 1846</a:t>
            </a:r>
            <a:endParaRPr sz="1558">
              <a:solidFill>
                <a:srgbClr val="FFFFFF"/>
              </a:solidFill>
            </a:endParaRPr>
          </a:p>
          <a:p>
            <a:pPr marL="457200" lvl="0" indent="-205819" algn="l" rtl="0">
              <a:lnSpc>
                <a:spcPct val="170000"/>
              </a:lnSpc>
              <a:spcBef>
                <a:spcPts val="0"/>
              </a:spcBef>
              <a:spcAft>
                <a:spcPts val="0"/>
              </a:spcAft>
              <a:buClr>
                <a:srgbClr val="FFFFFF"/>
              </a:buClr>
              <a:buSzPct val="100000"/>
              <a:buAutoNum type="arabicPeriod"/>
            </a:pPr>
            <a:r>
              <a:rPr lang="en" sz="1558">
                <a:solidFill>
                  <a:srgbClr val="FFFFFF"/>
                </a:solidFill>
              </a:rPr>
              <a:t>Treaty with the Sioux, August 05, 1851</a:t>
            </a:r>
            <a:endParaRPr sz="1558">
              <a:solidFill>
                <a:srgbClr val="FFFFFF"/>
              </a:solidFill>
            </a:endParaRPr>
          </a:p>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721</Words>
  <Application>Microsoft Office PowerPoint</Application>
  <PresentationFormat>On-screen Show (16:9)</PresentationFormat>
  <Paragraphs>29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Average</vt:lpstr>
      <vt:lpstr>Arial</vt:lpstr>
      <vt:lpstr>Oswald</vt:lpstr>
      <vt:lpstr>Slate</vt:lpstr>
      <vt:lpstr>University of Iowa Acknowledgment of Land and Sovereignty </vt:lpstr>
      <vt:lpstr>Acknowledgment of Land and Sovereignty </vt:lpstr>
      <vt:lpstr>Treaties used to remove Indigeneous Peoples from Iowa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Iowa Acknowledgment of Land and Sovereignty</dc:title>
  <dc:creator>Kehoe, Steve G</dc:creator>
  <cp:lastModifiedBy>Kehoe, Steve G</cp:lastModifiedBy>
  <cp:revision>8</cp:revision>
  <dcterms:modified xsi:type="dcterms:W3CDTF">2021-06-20T20:54:12Z</dcterms:modified>
</cp:coreProperties>
</file>